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E9BF4C6-1175-4AB1-8F43-6330FC459401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F5035CC-D3EF-4B44-9C27-3D5EC1D8A75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A91514E8-F140-4BA9-9F2B-4AA068EE94A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9FBBA52-5BBB-42C4-B8F8-B6F3AB9DA47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73AB3C-2348-4AC6-A493-65A3446EBE82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A533-2D5B-4D9A-A536-F66992F8BB26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6390D-4E52-4758-A2EB-62DB75CD2724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8993-9C72-46DB-82FD-FDE8C2D7366D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A8448-AB7F-41EE-9561-E6853C947537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CA3C-6AE0-45DA-8B93-64F031DD5F9E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FF2FB-D64F-4374-8F01-52FF67AEBD90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94FE-6449-44CF-9422-C1E57B25D540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6E8B7-69DD-41C3-9236-1C2A0397AED7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E8D96F0-7627-437C-AFF8-3C456602CC68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24A5D9-FF41-4E09-BEA2-8B62B361E3B8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CFF247-B6AD-4B9F-96B6-B06DD9C96595}" type="datetime1">
              <a:rPr lang="it-IT" smtClean="0"/>
              <a:pPr/>
              <a:t>14/03/2020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D369053-9796-4F2E-B800-D34C2D70D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sellaDiTesto 18"/>
          <p:cNvSpPr txBox="1"/>
          <p:nvPr/>
        </p:nvSpPr>
        <p:spPr>
          <a:xfrm>
            <a:off x="827584" y="1738551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Coronavirus – </a:t>
            </a:r>
            <a:r>
              <a:rPr lang="it-IT" sz="4000" b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</a:t>
            </a:r>
            <a:r>
              <a:rPr lang="it-IT" sz="4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</a:t>
            </a:r>
          </a:p>
          <a:p>
            <a:pPr algn="ctr"/>
            <a:endParaRPr lang="it-IT" sz="40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Protocollo condiviso di regolazione delle misure per il contrasto e il contenimento della diffusione del virus negli ambienti di lavoro del 14 marzo 2020</a:t>
            </a:r>
          </a:p>
        </p:txBody>
      </p:sp>
      <p:pic>
        <p:nvPicPr>
          <p:cNvPr id="4" name="Immagine 3" descr="LOGO UGL">
            <a:extLst>
              <a:ext uri="{FF2B5EF4-FFF2-40B4-BE49-F238E27FC236}">
                <a16:creationId xmlns:a16="http://schemas.microsoft.com/office/drawing/2014/main" id="{B940CAB0-B1A3-4170-A60A-34A2DAF47ED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824" y="188640"/>
            <a:ext cx="277098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6B6FC5-C424-40C6-824C-E171AC0DF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70AF197-416E-46C8-B899-3889CE305253}"/>
              </a:ext>
            </a:extLst>
          </p:cNvPr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da adottare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8E9589C-D9EA-4EA4-9D69-53F576E22DF3}"/>
              </a:ext>
            </a:extLst>
          </p:cNvPr>
          <p:cNvSpPr txBox="1"/>
          <p:nvPr/>
        </p:nvSpPr>
        <p:spPr>
          <a:xfrm>
            <a:off x="357158" y="1268760"/>
            <a:ext cx="84296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imprese devono assicurare:</a:t>
            </a:r>
          </a:p>
          <a:p>
            <a:pPr marL="457200" indent="-457200" algn="just">
              <a:buFont typeface="+mj-lt"/>
              <a:buAutoNum type="arabicParenR" startAt="11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Gestione di una persona sintomatica in azienda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lavoratore, presente in azienda che sviluppi febbre e sintomi, avverte l’ufficio del personale,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che procede al suo isolamento, avvertendo le autorità sanitarie; l’azienda collabora per individuare eventuali contratti stretti</a:t>
            </a:r>
          </a:p>
          <a:p>
            <a:pPr marL="457200" indent="-457200" algn="just">
              <a:buFont typeface="+mj-lt"/>
              <a:buAutoNum type="arabicParenR" startAt="11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Sorveglianza sanitaria/medico competente/RLS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sorveglianza sanitaria prosegue secondo le indicazioni del ministero della salute, privilegiando visite preventive, a richiesta e da rientro da malattia. La sorveglianza periodica non va interrotta.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medico competente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collabora con il datore di lavoro e le RLS/RLST;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segnala situazioni di fragilità per patologie pregresse o attuali</a:t>
            </a:r>
          </a:p>
          <a:p>
            <a:pPr marL="457200" indent="-457200" algn="just">
              <a:buFont typeface="+mj-lt"/>
              <a:buAutoNum type="arabicParenR" startAt="11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Aggiornamento periodo del protocollo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costituito un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comitato di verifica in azienda</a:t>
            </a:r>
          </a:p>
          <a:p>
            <a:pPr algn="just"/>
            <a:endParaRPr lang="it-IT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magine 7" descr="LOGO UGL">
            <a:extLst>
              <a:ext uri="{FF2B5EF4-FFF2-40B4-BE49-F238E27FC236}">
                <a16:creationId xmlns:a16="http://schemas.microsoft.com/office/drawing/2014/main" id="{79CAFA6D-F405-404E-BFD6-D6D249A3F60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367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Premessa </a:t>
            </a: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57158" y="1268760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protocollo è stato sottoscritto su invito del presidente del consiglio e dei ministri dell’economia, del lavoro, dello sviluppo economico e della salute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98C1AE2-0F52-41FD-8EB3-23629E2BC813}"/>
              </a:ext>
            </a:extLst>
          </p:cNvPr>
          <p:cNvSpPr txBox="1"/>
          <p:nvPr/>
        </p:nvSpPr>
        <p:spPr>
          <a:xfrm>
            <a:off x="395536" y="3311113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prosecuzione delle attività produttive può avvenire soltanto in presenza delle condizioni che assicurino ai lavoratori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adeguati livelli di protezione</a:t>
            </a: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in caso contrario, il governo assicura gli ammortizzatori sociali, mentre le imprese favoriscono il lavoro agile</a:t>
            </a:r>
          </a:p>
        </p:txBody>
      </p:sp>
      <p:pic>
        <p:nvPicPr>
          <p:cNvPr id="9" name="Immagine 8" descr="LOGO UGL">
            <a:extLst>
              <a:ext uri="{FF2B5EF4-FFF2-40B4-BE49-F238E27FC236}">
                <a16:creationId xmlns:a16="http://schemas.microsoft.com/office/drawing/2014/main" id="{E35464F7-988F-4914-B16E-96DADC04499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0BBD437-44E9-49EC-A2BF-47669522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D4B70CA-F7FB-4487-BAC7-D18BF0A57BB0}"/>
              </a:ext>
            </a:extLst>
          </p:cNvPr>
          <p:cNvSpPr txBox="1"/>
          <p:nvPr/>
        </p:nvSpPr>
        <p:spPr>
          <a:xfrm>
            <a:off x="428596" y="260648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Premessa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A6ABDDF-298D-4E63-93F4-869F633FBC3A}"/>
              </a:ext>
            </a:extLst>
          </p:cNvPr>
          <p:cNvSpPr txBox="1"/>
          <p:nvPr/>
        </p:nvSpPr>
        <p:spPr>
          <a:xfrm>
            <a:off x="357158" y="1315118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attesa di ulteriori misure, va favorito il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confronto  preventivo</a:t>
            </a: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le rappresentanze sindacali presenti nei luoghi di lavoro, con le rappresentanze territoriali per le piccole imprese e con gli RLS e gli RLST, tenendo conto della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specificità</a:t>
            </a: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ogni singola realtà produttiva e delle situazioni territoriali</a:t>
            </a:r>
          </a:p>
        </p:txBody>
      </p:sp>
      <p:pic>
        <p:nvPicPr>
          <p:cNvPr id="7" name="Immagine 6" descr="LOGO UGL">
            <a:extLst>
              <a:ext uri="{FF2B5EF4-FFF2-40B4-BE49-F238E27FC236}">
                <a16:creationId xmlns:a16="http://schemas.microsoft.com/office/drawing/2014/main" id="{71D27145-3CE4-4585-B34B-61F3578CF52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855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B03E27D-60E4-4D76-BEAB-4125B2053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5995290-DF21-45F8-9F0D-1FEAE6C2FF3A}"/>
              </a:ext>
            </a:extLst>
          </p:cNvPr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da adottare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3991860-0B32-456B-A428-04EA0C81C9D7}"/>
              </a:ext>
            </a:extLst>
          </p:cNvPr>
          <p:cNvSpPr txBox="1"/>
          <p:nvPr/>
        </p:nvSpPr>
        <p:spPr>
          <a:xfrm>
            <a:off x="357158" y="1268760"/>
            <a:ext cx="84296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sono al momento previste fino al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marzo</a:t>
            </a: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 raccomanda: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massimo utilizzo del lavoro agile;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Incentivo all’utilizzo di ferie e congedi;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Sospensione dei reparti aziendali non indispensabili;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Assunzione di protocolli anti-contagio e rispetto della distanza interpersonale di un metro: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Sanificazione dei luoghi di lavoro, anche con utilizzo di ammortizzatori sociali;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Limitazione degli spostamenti interni dei siti e contingentamento degli accessi agli spazi comuni;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Sottoscrizione di intese datori-sindacati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it-IT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 UGL">
            <a:extLst>
              <a:ext uri="{FF2B5EF4-FFF2-40B4-BE49-F238E27FC236}">
                <a16:creationId xmlns:a16="http://schemas.microsoft.com/office/drawing/2014/main" id="{07D11CBF-6731-4132-88E7-948D51144C3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88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0D6C24F-1477-4514-9B76-A5CBCB2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79A925-DAB0-48CA-B7C5-581E46D1A95A}"/>
              </a:ext>
            </a:extLst>
          </p:cNvPr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da adottare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FBE3BAA-6DA4-4B75-BBC1-78BE2978DBAC}"/>
              </a:ext>
            </a:extLst>
          </p:cNvPr>
          <p:cNvSpPr txBox="1"/>
          <p:nvPr/>
        </p:nvSpPr>
        <p:spPr>
          <a:xfrm>
            <a:off x="357158" y="1268760"/>
            <a:ext cx="842968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imprese devono assicurare: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L’informazione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Verso i dipendenti e chi accede nel sito, sulle disposizioni prese e i comportamenti da tenere, con </a:t>
            </a:r>
            <a:r>
              <a:rPr lang="it-IT" sz="2000" b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depliant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affiggendo apposite comunicazioni.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L’informazione riguarda i comportamenti da tenere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caso di febbre, l’impegno a rispettare le disposizioni delle autorità e del datore, che devono essere informati tempestivamente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Adeguate modalità di ingresso in azienda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possibile in controllo della temperatura corporea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 divieto di accesso se la stessa supera i 37,5 gradi. Il controllo deve essere effettuato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rispetto della normativa sulla privacy</a:t>
            </a:r>
          </a:p>
          <a:p>
            <a:pPr marL="457200" indent="-457200" algn="just">
              <a:buFont typeface="+mj-lt"/>
              <a:buAutoNum type="arabicParenR"/>
            </a:pPr>
            <a:endParaRPr lang="it-IT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 UGL">
            <a:extLst>
              <a:ext uri="{FF2B5EF4-FFF2-40B4-BE49-F238E27FC236}">
                <a16:creationId xmlns:a16="http://schemas.microsoft.com/office/drawing/2014/main" id="{A0C3DAF9-BE7F-4725-A33E-7B84CE9354E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053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AC642EF-39D3-47DD-A8A3-DD0941DD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6473ED5-3FFF-4A57-9BAA-FA4CAE7C066B}"/>
              </a:ext>
            </a:extLst>
          </p:cNvPr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da adottare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552B9C-5634-404E-801D-7B760C57AF5D}"/>
              </a:ext>
            </a:extLst>
          </p:cNvPr>
          <p:cNvSpPr txBox="1"/>
          <p:nvPr/>
        </p:nvSpPr>
        <p:spPr>
          <a:xfrm>
            <a:off x="357158" y="1268760"/>
            <a:ext cx="84296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imprese devono assicurare:</a:t>
            </a:r>
          </a:p>
          <a:p>
            <a:pPr marL="457200" indent="-457200" algn="just">
              <a:buFont typeface="+mj-lt"/>
              <a:buAutoNum type="arabicParenR" startAt="3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 di accesso da parte dei fornitori esterni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fondamentale ridurre i contatti con il personale interno;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autisti devono rimanere a bordo e non è consentito l’acceso agli uffici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Devono essere installati servizi igienici per i fornitori esterni.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caso in cui l’azienda fornisca un servizio di trasporto per il suo personale, va garantita e rispettata la sicurezza dei lavoratori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durante lo spostamento; il tutto vale anche per gli appalti</a:t>
            </a:r>
          </a:p>
          <a:p>
            <a:pPr marL="457200" indent="-457200" algn="just">
              <a:buFont typeface="+mj-lt"/>
              <a:buAutoNum type="arabicParenR" startAt="3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Pulizia e sanificazione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pulizia è giornaliera, la sanificazione è periodica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In caso di contagio di dipendente, si procede con pulizia e sanificazione. Va assicurata pulizia e sanificazione di tastiere, mouse ed altro. È possibile ricorrere agli ammortizzatori nei periodi di pulizia e sanificazione</a:t>
            </a:r>
          </a:p>
          <a:p>
            <a:pPr marL="457200" indent="-457200" algn="just">
              <a:buFont typeface="+mj-lt"/>
              <a:buAutoNum type="arabicParenR" startAt="3"/>
            </a:pPr>
            <a:endParaRPr lang="it-IT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 UGL">
            <a:extLst>
              <a:ext uri="{FF2B5EF4-FFF2-40B4-BE49-F238E27FC236}">
                <a16:creationId xmlns:a16="http://schemas.microsoft.com/office/drawing/2014/main" id="{235AC67C-BF1E-4500-A689-5810A1FC7DB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4538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2D5F9F7-1630-4951-8138-6F53DE70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21C3E2B-752D-4995-B713-043F6DB10B4D}"/>
              </a:ext>
            </a:extLst>
          </p:cNvPr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da adottare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6D5054-486D-43CF-A7CD-A66CC99918AC}"/>
              </a:ext>
            </a:extLst>
          </p:cNvPr>
          <p:cNvSpPr txBox="1"/>
          <p:nvPr/>
        </p:nvSpPr>
        <p:spPr>
          <a:xfrm>
            <a:off x="357158" y="1268760"/>
            <a:ext cx="84296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imprese devono assicurare:</a:t>
            </a:r>
          </a:p>
          <a:p>
            <a:pPr marL="457200" indent="-457200" algn="just">
              <a:buFont typeface="+mj-lt"/>
              <a:buAutoNum type="arabicParenR" startAt="5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Precauzioni igieniche personali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persone presenti sono obbligate ad adottare tutte le misure igieniche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ad iniziare dalle mani che vanno lavate con frequenza, per cui l’azienda mette a disposizione idonei mezzi detergenti</a:t>
            </a:r>
          </a:p>
          <a:p>
            <a:pPr marL="457200" indent="-457200" algn="just">
              <a:buFont typeface="+mj-lt"/>
              <a:buAutoNum type="arabicParenR" startAt="5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Dispositivi di protezione individuale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mascherine dovranno essere utilizzate secondo le indicazioni dell’Organizzazione mondiale della sanità, tenuto conto anche delle difficoltà di approvvigionamento. Le aziende possono preparare il liquido detergente, secondo le indicazioni Oms.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mascherine e altri dispositivi di protezione sono obbligatori, laddove la distanza interpersonale è inferiore a un metro e non sono possibili altri accorgimenti</a:t>
            </a:r>
          </a:p>
          <a:p>
            <a:pPr marL="457200" indent="-457200" algn="just">
              <a:buFont typeface="+mj-lt"/>
              <a:buAutoNum type="arabicParenR" startAt="5"/>
            </a:pPr>
            <a:endParaRPr lang="it-IT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 UGL">
            <a:extLst>
              <a:ext uri="{FF2B5EF4-FFF2-40B4-BE49-F238E27FC236}">
                <a16:creationId xmlns:a16="http://schemas.microsoft.com/office/drawing/2014/main" id="{ED653226-2F5E-4F4C-BB83-05606CDFE66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4381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DC35A23-6618-422A-92EF-E6784E5A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1D325AE-D8DD-4B7A-99A7-FA5540BE7E22}"/>
              </a:ext>
            </a:extLst>
          </p:cNvPr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da adottare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EDBC7C-3117-45A9-86E3-03CAE45E327D}"/>
              </a:ext>
            </a:extLst>
          </p:cNvPr>
          <p:cNvSpPr txBox="1"/>
          <p:nvPr/>
        </p:nvSpPr>
        <p:spPr>
          <a:xfrm>
            <a:off x="357158" y="1124744"/>
            <a:ext cx="842968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imprese devono assicurare:</a:t>
            </a:r>
          </a:p>
          <a:p>
            <a:pPr marL="457200" indent="-457200" algn="just">
              <a:buFont typeface="+mj-lt"/>
              <a:buAutoNum type="arabicParenR" startAt="7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Gestione spazi comuni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L’accesso agli spazi comuni, come mense, spogliatoi, aree fumatori, distributori di bevande e snack, è contingentato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 locali devono essere ventilati; deve essere rispettata la distanza di un metro. Gli spazi devono essere organizzati, puliti giornalmente e sanificati periodicamente</a:t>
            </a:r>
          </a:p>
          <a:p>
            <a:pPr marL="457200" indent="-457200" algn="just">
              <a:buFont typeface="+mj-lt"/>
              <a:buAutoNum type="arabicParenR" startAt="7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Organizzazione aziendale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rifermento è al Dpcm 11 marzo 2020, punto 7. Le imprese, favorendo intese con le rappresentanze sindacali possono: chiudere reparti; far ricorso al lavoro agile o a distanza; rimodulare i livelli produttivi; assicurare un piano di turnazione per limitare i contatti; garantire opportune rotazioni in caso di utilizzo di ammortizzatori sociali;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utilizzare prima strumenti contrattuali (banca ore, </a:t>
            </a:r>
            <a:r>
              <a:rPr lang="it-IT" sz="2000" b="1" u="sng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..) e poi ferie arretrate e da fruire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annullare trasferte e viaggi</a:t>
            </a:r>
          </a:p>
          <a:p>
            <a:pPr marL="457200" indent="-457200" algn="just">
              <a:buFont typeface="+mj-lt"/>
              <a:buAutoNum type="arabicParenR" startAt="7"/>
            </a:pPr>
            <a:endParaRPr lang="it-IT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 UGL">
            <a:extLst>
              <a:ext uri="{FF2B5EF4-FFF2-40B4-BE49-F238E27FC236}">
                <a16:creationId xmlns:a16="http://schemas.microsoft.com/office/drawing/2014/main" id="{CC1ADE70-42F6-4990-944D-7BA0C06D61F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851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E789D00-8AAA-48FB-9C26-27C52834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9053-9796-4F2E-B800-D34C2D70DADB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76935D-CDA2-47FC-81D9-74BEEC6237B5}"/>
              </a:ext>
            </a:extLst>
          </p:cNvPr>
          <p:cNvSpPr txBox="1"/>
          <p:nvPr/>
        </p:nvSpPr>
        <p:spPr>
          <a:xfrm>
            <a:off x="428596" y="21429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da adottare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F59222-58C4-4B3C-8054-3E194C73D0E4}"/>
              </a:ext>
            </a:extLst>
          </p:cNvPr>
          <p:cNvSpPr txBox="1"/>
          <p:nvPr/>
        </p:nvSpPr>
        <p:spPr>
          <a:xfrm>
            <a:off x="357158" y="1268760"/>
            <a:ext cx="84296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imprese devono assicurare:</a:t>
            </a:r>
          </a:p>
          <a:p>
            <a:pPr marL="457200" indent="-457200" algn="just">
              <a:buFont typeface="+mj-lt"/>
              <a:buAutoNum type="arabicParenR" startAt="9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Gestione entrata e uscita dei dipendenti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orari di ingresso e uscita dovranno essere scaglionati per evitare contatti;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possibile, utilizzare porte diverse per entrata e uscita</a:t>
            </a: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garantire la presenza di detergenti</a:t>
            </a:r>
          </a:p>
          <a:p>
            <a:pPr marL="457200" indent="-457200" algn="just">
              <a:buFont typeface="+mj-lt"/>
              <a:buAutoNum type="arabicParenR" startAt="9"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Spostamenti interne, riunioni, eventi interni e formazione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Limitazione degli spostamenti; no a riunione in presenza; se riunioni urgenti, garantire la distanza e l’adeguata pulizia e areazione dei locali; sospensione di tutti gli eventi, attività formative, possibili a distanza. </a:t>
            </a:r>
            <a:r>
              <a:rPr lang="it-IT" sz="20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mancato adeguamento delle competenze non incide ai fini dello svolgimento di mansioni in materia di salute e sicurezza</a:t>
            </a:r>
          </a:p>
          <a:p>
            <a:pPr marL="457200" indent="-457200" algn="just">
              <a:buFont typeface="+mj-lt"/>
              <a:buAutoNum type="arabicParenR" startAt="9"/>
            </a:pPr>
            <a:endParaRPr lang="it-IT" sz="24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 UGL">
            <a:extLst>
              <a:ext uri="{FF2B5EF4-FFF2-40B4-BE49-F238E27FC236}">
                <a16:creationId xmlns:a16="http://schemas.microsoft.com/office/drawing/2014/main" id="{B944BC76-511F-4AC0-B861-D6604ABB8C5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998" y="188640"/>
            <a:ext cx="9334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756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1048</TotalTime>
  <Words>956</Words>
  <Application>Microsoft Office PowerPoint</Application>
  <PresentationFormat>Presentazione su schermo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Calibri</vt:lpstr>
      <vt:lpstr>Lucida Sans Unicode</vt:lpstr>
      <vt:lpstr>Verdana</vt:lpstr>
      <vt:lpstr>Wingdings</vt:lpstr>
      <vt:lpstr>Wingdings 2</vt:lpstr>
      <vt:lpstr>Wingdings 3</vt:lpstr>
      <vt:lpstr>Viale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fiovo bitti</cp:lastModifiedBy>
  <cp:revision>60</cp:revision>
  <dcterms:created xsi:type="dcterms:W3CDTF">2019-01-08T08:12:01Z</dcterms:created>
  <dcterms:modified xsi:type="dcterms:W3CDTF">2020-03-14T12:59:18Z</dcterms:modified>
</cp:coreProperties>
</file>